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CC"/>
    <a:srgbClr val="FFCC00"/>
    <a:srgbClr val="FF3300"/>
    <a:srgbClr val="3333CC"/>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3594" y="-456"/>
      </p:cViewPr>
      <p:guideLst>
        <p:guide orient="horz" pos="2880"/>
        <p:guide pos="2160"/>
      </p:guideLst>
    </p:cSldViewPr>
  </p:slideViewPr>
  <p:notesTextViewPr>
    <p:cViewPr>
      <p:scale>
        <a:sx n="100" d="100"/>
        <a:sy n="100" d="100"/>
      </p:scale>
      <p:origin x="0" y="0"/>
    </p:cViewPr>
  </p:notesTextViewPr>
  <p:notesViewPr>
    <p:cSldViewPr>
      <p:cViewPr varScale="1">
        <p:scale>
          <a:sx n="53" d="100"/>
          <a:sy n="53" d="100"/>
        </p:scale>
        <p:origin x="-2868" y="-84"/>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1791E1AD-00B1-44F2-896C-516D5358BBDE}" type="datetimeFigureOut">
              <a:rPr kumimoji="1" lang="ja-JP" altLang="en-US" smtClean="0"/>
              <a:pPr/>
              <a:t>2016/10/24</a:t>
            </a:fld>
            <a:endParaRPr kumimoji="1" lang="ja-JP" altLang="en-US"/>
          </a:p>
        </p:txBody>
      </p:sp>
      <p:sp>
        <p:nvSpPr>
          <p:cNvPr id="4" name="フッター プレースホルダ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6C96CE94-A131-44B9-A3E7-0E2B481B11A7}" type="slidenum">
              <a:rPr kumimoji="1" lang="ja-JP" altLang="en-US" smtClean="0"/>
              <a:pPr/>
              <a:t>‹#›</a:t>
            </a:fld>
            <a:endParaRPr kumimoji="1" lang="ja-JP" altLang="en-US"/>
          </a:p>
        </p:txBody>
      </p:sp>
    </p:spTree>
    <p:extLst>
      <p:ext uri="{BB962C8B-B14F-4D97-AF65-F5344CB8AC3E}">
        <p14:creationId xmlns:p14="http://schemas.microsoft.com/office/powerpoint/2010/main" val="11660114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3111E862-6F52-4250-BAD4-B578D5843CF9}" type="datetimeFigureOut">
              <a:rPr kumimoji="1" lang="ja-JP" altLang="en-US" smtClean="0"/>
              <a:pPr/>
              <a:t>2016/10/24</a:t>
            </a:fld>
            <a:endParaRPr kumimoji="1" lang="ja-JP" altLang="en-US"/>
          </a:p>
        </p:txBody>
      </p:sp>
      <p:sp>
        <p:nvSpPr>
          <p:cNvPr id="4" name="スライド イメージ プレースホルダ 3"/>
          <p:cNvSpPr>
            <a:spLocks noGrp="1" noRot="1" noChangeAspect="1"/>
          </p:cNvSpPr>
          <p:nvPr>
            <p:ph type="sldImg" idx="2"/>
          </p:nvPr>
        </p:nvSpPr>
        <p:spPr>
          <a:xfrm>
            <a:off x="1981200" y="739775"/>
            <a:ext cx="2773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A6000976-1AF6-42A7-91C7-590DE1987E40}" type="slidenum">
              <a:rPr kumimoji="1" lang="ja-JP" altLang="en-US" smtClean="0"/>
              <a:pPr/>
              <a:t>‹#›</a:t>
            </a:fld>
            <a:endParaRPr kumimoji="1" lang="ja-JP" altLang="en-US"/>
          </a:p>
        </p:txBody>
      </p:sp>
    </p:spTree>
    <p:extLst>
      <p:ext uri="{BB962C8B-B14F-4D97-AF65-F5344CB8AC3E}">
        <p14:creationId xmlns:p14="http://schemas.microsoft.com/office/powerpoint/2010/main" val="36919548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7BB6CFE6-FF27-40A4-B1A0-037C2ED8AAE4}" type="datetimeFigureOut">
              <a:rPr kumimoji="1" lang="ja-JP" altLang="en-US" smtClean="0"/>
              <a:pPr/>
              <a:t>2016/10/24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7E467D8-5291-4D21-B464-5B8CBE619FED}"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BB6CFE6-FF27-40A4-B1A0-037C2ED8AAE4}" type="datetimeFigureOut">
              <a:rPr kumimoji="1" lang="ja-JP" altLang="en-US" smtClean="0"/>
              <a:pPr/>
              <a:t>2016/10/24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7E467D8-5291-4D21-B464-5B8CBE619FED}"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BB6CFE6-FF27-40A4-B1A0-037C2ED8AAE4}" type="datetimeFigureOut">
              <a:rPr kumimoji="1" lang="ja-JP" altLang="en-US" smtClean="0"/>
              <a:pPr/>
              <a:t>2016/10/24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7E467D8-5291-4D21-B464-5B8CBE619FED}"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BB6CFE6-FF27-40A4-B1A0-037C2ED8AAE4}" type="datetimeFigureOut">
              <a:rPr kumimoji="1" lang="ja-JP" altLang="en-US" smtClean="0"/>
              <a:pPr/>
              <a:t>2016/10/24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7E467D8-5291-4D21-B464-5B8CBE619FED}"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7BB6CFE6-FF27-40A4-B1A0-037C2ED8AAE4}" type="datetimeFigureOut">
              <a:rPr kumimoji="1" lang="ja-JP" altLang="en-US" smtClean="0"/>
              <a:pPr/>
              <a:t>2016/10/24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7E467D8-5291-4D21-B464-5B8CBE619FED}"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7BB6CFE6-FF27-40A4-B1A0-037C2ED8AAE4}" type="datetimeFigureOut">
              <a:rPr kumimoji="1" lang="ja-JP" altLang="en-US" smtClean="0"/>
              <a:pPr/>
              <a:t>2016/10/24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7E467D8-5291-4D21-B464-5B8CBE619FED}"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7BB6CFE6-FF27-40A4-B1A0-037C2ED8AAE4}" type="datetimeFigureOut">
              <a:rPr kumimoji="1" lang="ja-JP" altLang="en-US" smtClean="0"/>
              <a:pPr/>
              <a:t>2016/10/24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7E467D8-5291-4D21-B464-5B8CBE619FED}"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7BB6CFE6-FF27-40A4-B1A0-037C2ED8AAE4}" type="datetimeFigureOut">
              <a:rPr kumimoji="1" lang="ja-JP" altLang="en-US" smtClean="0"/>
              <a:pPr/>
              <a:t>2016/10/24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7E467D8-5291-4D21-B464-5B8CBE619FED}"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BB6CFE6-FF27-40A4-B1A0-037C2ED8AAE4}" type="datetimeFigureOut">
              <a:rPr kumimoji="1" lang="ja-JP" altLang="en-US" smtClean="0"/>
              <a:pPr/>
              <a:t>2016/10/24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7E467D8-5291-4D21-B464-5B8CBE619FED}"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BB6CFE6-FF27-40A4-B1A0-037C2ED8AAE4}" type="datetimeFigureOut">
              <a:rPr kumimoji="1" lang="ja-JP" altLang="en-US" smtClean="0"/>
              <a:pPr/>
              <a:t>2016/10/24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7E467D8-5291-4D21-B464-5B8CBE619FE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BB6CFE6-FF27-40A4-B1A0-037C2ED8AAE4}" type="datetimeFigureOut">
              <a:rPr kumimoji="1" lang="ja-JP" altLang="en-US" smtClean="0"/>
              <a:pPr/>
              <a:t>2016/10/24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7E467D8-5291-4D21-B464-5B8CBE619FED}"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BB6CFE6-FF27-40A4-B1A0-037C2ED8AAE4}" type="datetimeFigureOut">
              <a:rPr kumimoji="1" lang="ja-JP" altLang="en-US" smtClean="0"/>
              <a:pPr/>
              <a:t>2016/10/24</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7E467D8-5291-4D21-B464-5B8CBE619FE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5"/>
          <p:cNvSpPr>
            <a:spLocks noChangeArrowheads="1"/>
          </p:cNvSpPr>
          <p:nvPr/>
        </p:nvSpPr>
        <p:spPr bwMode="auto">
          <a:xfrm>
            <a:off x="1" y="1201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0" name="Rectangle 6"/>
          <p:cNvSpPr>
            <a:spLocks noChangeArrowheads="1"/>
          </p:cNvSpPr>
          <p:nvPr/>
        </p:nvSpPr>
        <p:spPr bwMode="auto">
          <a:xfrm>
            <a:off x="0" y="1835696"/>
            <a:ext cx="7101408"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2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開催日時：</a:t>
            </a:r>
            <a:r>
              <a:rPr kumimoji="1" lang="en-US" altLang="ja-JP" sz="2400" b="1"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10</a:t>
            </a:r>
            <a:r>
              <a:rPr kumimoji="1" lang="ja-JP" altLang="en-US" sz="2400" b="1"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月</a:t>
            </a:r>
            <a:r>
              <a:rPr kumimoji="1" lang="en-US" altLang="ja-JP" sz="2400" b="1"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24</a:t>
            </a:r>
            <a:r>
              <a:rPr kumimoji="1" lang="ja-JP" altLang="en-US" sz="2400" b="1"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日（月曜日）</a:t>
            </a:r>
            <a:r>
              <a:rPr kumimoji="1" lang="en-US" altLang="ja-JP" sz="2400" b="1"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12</a:t>
            </a:r>
            <a:r>
              <a:rPr kumimoji="1" lang="ja-JP" altLang="en-US" sz="2400" b="1"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時～</a:t>
            </a:r>
            <a:r>
              <a:rPr kumimoji="1" lang="en-US" altLang="ja-JP" sz="2400" b="1"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13</a:t>
            </a:r>
            <a:r>
              <a:rPr kumimoji="1" lang="ja-JP" altLang="en-US" sz="2400" b="1"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時</a:t>
            </a:r>
            <a:endParaRPr kumimoji="1" lang="ja-JP" altLang="en-US" sz="2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開催場所：</a:t>
            </a:r>
            <a:r>
              <a:rPr kumimoji="1" lang="ja-JP" altLang="en-US" sz="2400" b="1" i="0" u="none" strike="noStrike" cap="none" normalizeH="0" baseline="0" dirty="0" smtClean="0">
                <a:ln>
                  <a:noFill/>
                </a:ln>
                <a:solidFill>
                  <a:srgbClr val="7030A0"/>
                </a:solidFill>
                <a:effectLst/>
                <a:latin typeface="Meiryo UI" pitchFamily="50" charset="-128"/>
                <a:ea typeface="Meiryo UI" pitchFamily="50" charset="-128"/>
                <a:cs typeface="Meiryo UI" pitchFamily="50" charset="-128"/>
              </a:rPr>
              <a:t>本社</a:t>
            </a:r>
            <a:r>
              <a:rPr kumimoji="1" lang="en-US" altLang="ja-JP" sz="2400" b="1" i="0" u="none" strike="noStrike" cap="none" normalizeH="0" baseline="0" dirty="0" smtClean="0">
                <a:ln>
                  <a:noFill/>
                </a:ln>
                <a:solidFill>
                  <a:srgbClr val="7030A0"/>
                </a:solidFill>
                <a:effectLst/>
                <a:latin typeface="Meiryo UI" pitchFamily="50" charset="-128"/>
                <a:ea typeface="Meiryo UI" pitchFamily="50" charset="-128"/>
                <a:cs typeface="Meiryo UI" pitchFamily="50" charset="-128"/>
              </a:rPr>
              <a:t>201</a:t>
            </a:r>
            <a:r>
              <a:rPr kumimoji="1" lang="ja-JP" altLang="en-US" sz="2400" b="1" i="0" u="none" strike="noStrike" cap="none" normalizeH="0" baseline="0" dirty="0" smtClean="0">
                <a:ln>
                  <a:noFill/>
                </a:ln>
                <a:solidFill>
                  <a:srgbClr val="7030A0"/>
                </a:solidFill>
                <a:effectLst/>
                <a:latin typeface="Meiryo UI" pitchFamily="50" charset="-128"/>
                <a:ea typeface="Meiryo UI" pitchFamily="50" charset="-128"/>
                <a:cs typeface="Meiryo UI" pitchFamily="50" charset="-128"/>
              </a:rPr>
              <a:t>会議室、ライブミーティング</a:t>
            </a:r>
            <a:endParaRPr kumimoji="1" lang="en-US" altLang="ja-JP" sz="2400" b="1" i="0" u="none" strike="noStrike" cap="none" normalizeH="0" baseline="0" dirty="0" smtClean="0">
              <a:ln>
                <a:noFill/>
              </a:ln>
              <a:solidFill>
                <a:srgbClr val="7030A0"/>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en-US" sz="2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持ち物：</a:t>
            </a:r>
            <a:r>
              <a:rPr kumimoji="1" lang="ja-JP" altLang="en-US" sz="2400" b="1" i="0" u="none" strike="noStrike" cap="none" normalizeH="0" baseline="0" dirty="0" smtClean="0">
                <a:ln>
                  <a:noFill/>
                </a:ln>
                <a:solidFill>
                  <a:srgbClr val="7030A0"/>
                </a:solidFill>
                <a:effectLst/>
                <a:latin typeface="Meiryo UI" pitchFamily="50" charset="-128"/>
                <a:ea typeface="Meiryo UI" pitchFamily="50" charset="-128"/>
                <a:cs typeface="Meiryo UI" pitchFamily="50" charset="-128"/>
              </a:rPr>
              <a:t>筆記用具、昼食（必要に応じて持参下さい）</a:t>
            </a:r>
            <a:endParaRPr kumimoji="1" lang="ja-JP" altLang="en-US" sz="2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講師：</a:t>
            </a:r>
            <a:r>
              <a:rPr kumimoji="1" lang="ja-JP" altLang="en-US" sz="2400" b="1" i="0" u="none" strike="noStrike" cap="none" normalizeH="0" baseline="0" dirty="0" smtClean="0">
                <a:ln>
                  <a:noFill/>
                </a:ln>
                <a:solidFill>
                  <a:srgbClr val="7030A0"/>
                </a:solidFill>
                <a:effectLst/>
                <a:latin typeface="Meiryo UI" pitchFamily="50" charset="-128"/>
                <a:ea typeface="Meiryo UI" pitchFamily="50" charset="-128"/>
                <a:cs typeface="Meiryo UI" pitchFamily="50" charset="-128"/>
              </a:rPr>
              <a:t>山本　寛教授（青山学院大学　経営学部</a:t>
            </a:r>
            <a:r>
              <a:rPr kumimoji="1" lang="en-US" altLang="ja-JP" sz="2400" b="1" i="0" u="none" strike="noStrike" cap="none" normalizeH="0" baseline="0" dirty="0" smtClean="0">
                <a:ln>
                  <a:noFill/>
                </a:ln>
                <a:solidFill>
                  <a:srgbClr val="7030A0"/>
                </a:solidFill>
                <a:effectLst/>
                <a:latin typeface="Meiryo UI" pitchFamily="50" charset="-128"/>
                <a:ea typeface="Meiryo UI" pitchFamily="50" charset="-128"/>
                <a:cs typeface="Meiryo UI" pitchFamily="50" charset="-128"/>
              </a:rPr>
              <a:t>)</a:t>
            </a:r>
            <a:r>
              <a:rPr kumimoji="1" lang="ja-JP" altLang="en-US" sz="2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rPr>
              <a:t> </a:t>
            </a:r>
          </a:p>
        </p:txBody>
      </p:sp>
      <p:sp>
        <p:nvSpPr>
          <p:cNvPr id="13" name="テキスト ボックス 12"/>
          <p:cNvSpPr txBox="1"/>
          <p:nvPr/>
        </p:nvSpPr>
        <p:spPr>
          <a:xfrm>
            <a:off x="134634" y="179512"/>
            <a:ext cx="6534726" cy="1338828"/>
          </a:xfrm>
          <a:prstGeom prst="rect">
            <a:avLst/>
          </a:prstGeom>
          <a:solidFill>
            <a:srgbClr val="7030A0"/>
          </a:solidFill>
          <a:ln w="50800">
            <a:solidFill>
              <a:schemeClr val="bg1"/>
            </a:solidFill>
            <a:bevel/>
          </a:ln>
        </p:spPr>
        <p:txBody>
          <a:bodyPr wrap="square" rtlCol="0">
            <a:spAutoFit/>
          </a:bodyPr>
          <a:lstStyle/>
          <a:p>
            <a:pPr algn="ctr"/>
            <a:r>
              <a:rPr kumimoji="1" lang="ja-JP" altLang="en-US" sz="2700" b="1" dirty="0" smtClean="0">
                <a:solidFill>
                  <a:schemeClr val="bg1"/>
                </a:solidFill>
              </a:rPr>
              <a:t>社外講師講演会</a:t>
            </a:r>
            <a:endParaRPr kumimoji="1" lang="en-US" altLang="ja-JP" sz="2700" b="1" dirty="0" smtClean="0">
              <a:solidFill>
                <a:schemeClr val="bg1"/>
              </a:solidFill>
            </a:endParaRPr>
          </a:p>
          <a:p>
            <a:pPr algn="ctr"/>
            <a:r>
              <a:rPr kumimoji="1" lang="ja-JP" altLang="en-US" sz="2700" b="1" dirty="0" smtClean="0">
                <a:solidFill>
                  <a:schemeClr val="bg1"/>
                </a:solidFill>
              </a:rPr>
              <a:t>～「変化の時代に立ち向かう、</a:t>
            </a:r>
            <a:r>
              <a:rPr lang="en-US" altLang="ja-JP" sz="2700" b="1" dirty="0" smtClean="0">
                <a:solidFill>
                  <a:schemeClr val="bg1"/>
                </a:solidFill>
                <a:latin typeface="Arial" pitchFamily="34" charset="0"/>
                <a:cs typeface="Arial" pitchFamily="34" charset="0"/>
              </a:rPr>
              <a:t>GSK</a:t>
            </a:r>
            <a:r>
              <a:rPr lang="ja-JP" altLang="en-US" sz="2700" b="1" dirty="0" smtClean="0">
                <a:solidFill>
                  <a:schemeClr val="bg1"/>
                </a:solidFill>
                <a:latin typeface="Arial" pitchFamily="34" charset="0"/>
                <a:cs typeface="Arial" pitchFamily="34" charset="0"/>
              </a:rPr>
              <a:t>社員</a:t>
            </a:r>
            <a:r>
              <a:rPr kumimoji="1" lang="ja-JP" altLang="en-US" sz="2700" b="1" dirty="0" smtClean="0">
                <a:solidFill>
                  <a:schemeClr val="bg1"/>
                </a:solidFill>
                <a:latin typeface="Arial" pitchFamily="34" charset="0"/>
                <a:cs typeface="Arial" pitchFamily="34" charset="0"/>
              </a:rPr>
              <a:t>のキャリア形成</a:t>
            </a:r>
            <a:r>
              <a:rPr kumimoji="1" lang="ja-JP" altLang="en-US" sz="2700" b="1" dirty="0" smtClean="0">
                <a:solidFill>
                  <a:schemeClr val="bg1"/>
                </a:solidFill>
              </a:rPr>
              <a:t>」～</a:t>
            </a:r>
            <a:endParaRPr kumimoji="1" lang="ja-JP" altLang="en-US" sz="2700" b="1" dirty="0">
              <a:solidFill>
                <a:schemeClr val="bg1"/>
              </a:solidFill>
            </a:endParaRPr>
          </a:p>
        </p:txBody>
      </p:sp>
      <p:sp>
        <p:nvSpPr>
          <p:cNvPr id="16" name="正方形/長方形 15"/>
          <p:cNvSpPr/>
          <p:nvPr/>
        </p:nvSpPr>
        <p:spPr>
          <a:xfrm>
            <a:off x="3429000" y="3851920"/>
            <a:ext cx="3429000" cy="2462213"/>
          </a:xfrm>
          <a:prstGeom prst="rect">
            <a:avLst/>
          </a:prstGeom>
        </p:spPr>
        <p:txBody>
          <a:bodyPr>
            <a:spAutoFit/>
          </a:bodyPr>
          <a:lstStyle/>
          <a:p>
            <a:pPr algn="ctr"/>
            <a:r>
              <a:rPr lang="zh-CN" altLang="en-US" sz="1400" b="1" dirty="0" smtClean="0">
                <a:latin typeface="Meiryo UI" pitchFamily="50" charset="-128"/>
                <a:ea typeface="Meiryo UI" pitchFamily="50" charset="-128"/>
                <a:cs typeface="Meiryo UI" pitchFamily="50" charset="-128"/>
              </a:rPr>
              <a:t>受賞歴</a:t>
            </a:r>
            <a:endParaRPr lang="en-US" altLang="zh-CN" sz="1400" b="1" dirty="0" smtClean="0">
              <a:latin typeface="Meiryo UI" pitchFamily="50" charset="-128"/>
              <a:ea typeface="Meiryo UI" pitchFamily="50" charset="-128"/>
              <a:cs typeface="Meiryo UI" pitchFamily="50" charset="-128"/>
            </a:endParaRPr>
          </a:p>
          <a:p>
            <a:r>
              <a:rPr lang="zh-CN" altLang="en-US" sz="1400" b="1" dirty="0" smtClean="0">
                <a:latin typeface="Meiryo UI" pitchFamily="50" charset="-128"/>
                <a:ea typeface="Meiryo UI" pitchFamily="50" charset="-128"/>
                <a:cs typeface="Meiryo UI" pitchFamily="50" charset="-128"/>
              </a:rPr>
              <a:t>★</a:t>
            </a:r>
            <a:r>
              <a:rPr lang="en-US" altLang="zh-CN" sz="1400" b="1" dirty="0" smtClean="0">
                <a:latin typeface="Meiryo UI" pitchFamily="50" charset="-128"/>
                <a:ea typeface="Meiryo UI" pitchFamily="50" charset="-128"/>
                <a:cs typeface="Meiryo UI" pitchFamily="50" charset="-128"/>
              </a:rPr>
              <a:t>2000/09</a:t>
            </a:r>
            <a:r>
              <a:rPr lang="zh-CN" altLang="en-US" sz="1400" b="1" dirty="0" smtClean="0">
                <a:latin typeface="Meiryo UI" pitchFamily="50" charset="-128"/>
                <a:ea typeface="Meiryo UI" pitchFamily="50" charset="-128"/>
                <a:cs typeface="Meiryo UI" pitchFamily="50" charset="-128"/>
              </a:rPr>
              <a:t>　日本応用心理学会奨励賞</a:t>
            </a:r>
            <a:endParaRPr lang="en-US" altLang="zh-CN" sz="1400" b="1" dirty="0" smtClean="0">
              <a:latin typeface="Meiryo UI" pitchFamily="50" charset="-128"/>
              <a:ea typeface="Meiryo UI" pitchFamily="50" charset="-128"/>
              <a:cs typeface="Meiryo UI" pitchFamily="50" charset="-128"/>
            </a:endParaRPr>
          </a:p>
          <a:p>
            <a:r>
              <a:rPr lang="ja-JP" altLang="en-US" sz="1400" b="1" dirty="0" smtClean="0">
                <a:latin typeface="Meiryo UI" pitchFamily="50" charset="-128"/>
                <a:ea typeface="Meiryo UI" pitchFamily="50" charset="-128"/>
                <a:cs typeface="Meiryo UI" pitchFamily="50" charset="-128"/>
              </a:rPr>
              <a:t>　　　　　　　　　</a:t>
            </a:r>
            <a:r>
              <a:rPr lang="zh-CN" altLang="en-US" sz="1400" b="1" dirty="0" smtClean="0">
                <a:latin typeface="Meiryo UI" pitchFamily="50" charset="-128"/>
                <a:ea typeface="Meiryo UI" pitchFamily="50" charset="-128"/>
                <a:cs typeface="Meiryo UI" pitchFamily="50" charset="-128"/>
              </a:rPr>
              <a:t>（日本応用心理学会）</a:t>
            </a:r>
          </a:p>
          <a:p>
            <a:r>
              <a:rPr lang="zh-CN" altLang="en-US" sz="1400" b="1" dirty="0" smtClean="0">
                <a:latin typeface="Meiryo UI" pitchFamily="50" charset="-128"/>
                <a:ea typeface="Meiryo UI" pitchFamily="50" charset="-128"/>
                <a:cs typeface="Meiryo UI" pitchFamily="50" charset="-128"/>
              </a:rPr>
              <a:t>★</a:t>
            </a:r>
            <a:r>
              <a:rPr lang="en-US" altLang="zh-CN" sz="1400" b="1" dirty="0" smtClean="0">
                <a:latin typeface="Meiryo UI" pitchFamily="50" charset="-128"/>
                <a:ea typeface="Meiryo UI" pitchFamily="50" charset="-128"/>
                <a:cs typeface="Meiryo UI" pitchFamily="50" charset="-128"/>
              </a:rPr>
              <a:t>2001/01</a:t>
            </a:r>
            <a:r>
              <a:rPr lang="zh-CN" altLang="en-US" sz="1400" b="1" dirty="0" smtClean="0">
                <a:latin typeface="Meiryo UI" pitchFamily="50" charset="-128"/>
                <a:ea typeface="Meiryo UI" pitchFamily="50" charset="-128"/>
                <a:cs typeface="Meiryo UI" pitchFamily="50" charset="-128"/>
              </a:rPr>
              <a:t>　経営科学文献賞</a:t>
            </a:r>
            <a:endParaRPr lang="en-US" altLang="zh-CN" sz="1400" b="1" dirty="0" smtClean="0">
              <a:latin typeface="Meiryo UI" pitchFamily="50" charset="-128"/>
              <a:ea typeface="Meiryo UI" pitchFamily="50" charset="-128"/>
              <a:cs typeface="Meiryo UI" pitchFamily="50" charset="-128"/>
            </a:endParaRPr>
          </a:p>
          <a:p>
            <a:r>
              <a:rPr lang="ja-JP" altLang="en-US" sz="1400" b="1" dirty="0" smtClean="0">
                <a:latin typeface="Meiryo UI" pitchFamily="50" charset="-128"/>
                <a:ea typeface="Meiryo UI" pitchFamily="50" charset="-128"/>
                <a:cs typeface="Meiryo UI" pitchFamily="50" charset="-128"/>
              </a:rPr>
              <a:t>　　　　　　　　　</a:t>
            </a:r>
            <a:r>
              <a:rPr lang="zh-CN" altLang="en-US" sz="1400" b="1" dirty="0" smtClean="0">
                <a:latin typeface="Meiryo UI" pitchFamily="50" charset="-128"/>
                <a:ea typeface="Meiryo UI" pitchFamily="50" charset="-128"/>
                <a:cs typeface="Meiryo UI" pitchFamily="50" charset="-128"/>
              </a:rPr>
              <a:t>（日本経営協会）</a:t>
            </a:r>
            <a:endParaRPr lang="en-US" altLang="zh-CN" sz="1400" b="1" dirty="0" smtClean="0">
              <a:latin typeface="Meiryo UI" pitchFamily="50" charset="-128"/>
              <a:ea typeface="Meiryo UI" pitchFamily="50" charset="-128"/>
              <a:cs typeface="Meiryo UI" pitchFamily="50" charset="-128"/>
            </a:endParaRPr>
          </a:p>
          <a:p>
            <a:r>
              <a:rPr lang="zh-CN" altLang="en-US" sz="1400" b="1" dirty="0" smtClean="0">
                <a:latin typeface="Meiryo UI" pitchFamily="50" charset="-128"/>
                <a:ea typeface="Meiryo UI" pitchFamily="50" charset="-128"/>
                <a:cs typeface="Meiryo UI" pitchFamily="50" charset="-128"/>
              </a:rPr>
              <a:t>★</a:t>
            </a:r>
            <a:r>
              <a:rPr lang="en-US" altLang="zh-CN" sz="1400" b="1" dirty="0" smtClean="0">
                <a:latin typeface="Meiryo UI" pitchFamily="50" charset="-128"/>
                <a:ea typeface="Meiryo UI" pitchFamily="50" charset="-128"/>
                <a:cs typeface="Meiryo UI" pitchFamily="50" charset="-128"/>
              </a:rPr>
              <a:t>2002/06</a:t>
            </a:r>
            <a:r>
              <a:rPr lang="zh-CN" altLang="en-US" sz="1400" b="1" dirty="0" smtClean="0">
                <a:latin typeface="Meiryo UI" pitchFamily="50" charset="-128"/>
                <a:ea typeface="Meiryo UI" pitchFamily="50" charset="-128"/>
                <a:cs typeface="Meiryo UI" pitchFamily="50" charset="-128"/>
              </a:rPr>
              <a:t>　日本労務学会（学術賞）</a:t>
            </a:r>
          </a:p>
          <a:p>
            <a:r>
              <a:rPr lang="zh-CN" altLang="en-US" sz="1400" b="1" dirty="0" smtClean="0">
                <a:latin typeface="Meiryo UI" pitchFamily="50" charset="-128"/>
                <a:ea typeface="Meiryo UI" pitchFamily="50" charset="-128"/>
                <a:cs typeface="Meiryo UI" pitchFamily="50" charset="-128"/>
              </a:rPr>
              <a:t>★</a:t>
            </a:r>
            <a:r>
              <a:rPr lang="en-US" altLang="zh-CN" sz="1400" b="1" dirty="0" smtClean="0">
                <a:latin typeface="Meiryo UI" pitchFamily="50" charset="-128"/>
                <a:ea typeface="Meiryo UI" pitchFamily="50" charset="-128"/>
                <a:cs typeface="Meiryo UI" pitchFamily="50" charset="-128"/>
              </a:rPr>
              <a:t>2004/11</a:t>
            </a:r>
            <a:r>
              <a:rPr lang="zh-CN" altLang="en-US" sz="1400" b="1" dirty="0" smtClean="0">
                <a:latin typeface="Meiryo UI" pitchFamily="50" charset="-128"/>
                <a:ea typeface="Meiryo UI" pitchFamily="50" charset="-128"/>
                <a:cs typeface="Meiryo UI" pitchFamily="50" charset="-128"/>
              </a:rPr>
              <a:t>　経営行動科学学会優秀事</a:t>
            </a:r>
            <a:endParaRPr lang="en-US" altLang="zh-CN" sz="1400" b="1" dirty="0" smtClean="0">
              <a:latin typeface="Meiryo UI" pitchFamily="50" charset="-128"/>
              <a:ea typeface="Meiryo UI" pitchFamily="50" charset="-128"/>
              <a:cs typeface="Meiryo UI" pitchFamily="50" charset="-128"/>
            </a:endParaRPr>
          </a:p>
          <a:p>
            <a:r>
              <a:rPr lang="ja-JP" altLang="en-US" sz="1400" b="1" dirty="0" smtClean="0">
                <a:latin typeface="Meiryo UI" pitchFamily="50" charset="-128"/>
                <a:ea typeface="Meiryo UI" pitchFamily="50" charset="-128"/>
                <a:cs typeface="Meiryo UI" pitchFamily="50" charset="-128"/>
              </a:rPr>
              <a:t>　　　　　　　　　 </a:t>
            </a:r>
            <a:r>
              <a:rPr lang="zh-CN" altLang="en-US" sz="1400" b="1" dirty="0" smtClean="0">
                <a:latin typeface="Meiryo UI" pitchFamily="50" charset="-128"/>
                <a:ea typeface="Meiryo UI" pitchFamily="50" charset="-128"/>
                <a:cs typeface="Meiryo UI" pitchFamily="50" charset="-128"/>
              </a:rPr>
              <a:t>例賞</a:t>
            </a:r>
            <a:r>
              <a:rPr lang="ja-JP" altLang="en-US" sz="1400" b="1" dirty="0" smtClean="0">
                <a:latin typeface="Meiryo UI" pitchFamily="50" charset="-128"/>
                <a:ea typeface="Meiryo UI" pitchFamily="50" charset="-128"/>
                <a:cs typeface="Meiryo UI" pitchFamily="50" charset="-128"/>
              </a:rPr>
              <a:t>（経営行動科学会）</a:t>
            </a:r>
            <a:endParaRPr lang="zh-CN" altLang="en-US" sz="1400" b="1" dirty="0" smtClean="0">
              <a:latin typeface="Meiryo UI" pitchFamily="50" charset="-128"/>
              <a:ea typeface="Meiryo UI" pitchFamily="50" charset="-128"/>
              <a:cs typeface="Meiryo UI" pitchFamily="50" charset="-128"/>
            </a:endParaRPr>
          </a:p>
          <a:p>
            <a:r>
              <a:rPr lang="zh-CN" altLang="en-US" sz="1400" b="1" dirty="0" smtClean="0">
                <a:latin typeface="Meiryo UI" pitchFamily="50" charset="-128"/>
                <a:ea typeface="Meiryo UI" pitchFamily="50" charset="-128"/>
                <a:cs typeface="Meiryo UI" pitchFamily="50" charset="-128"/>
              </a:rPr>
              <a:t>★</a:t>
            </a:r>
            <a:r>
              <a:rPr lang="en-US" altLang="zh-CN" sz="1400" b="1" dirty="0" smtClean="0">
                <a:latin typeface="Meiryo UI" pitchFamily="50" charset="-128"/>
                <a:ea typeface="Meiryo UI" pitchFamily="50" charset="-128"/>
                <a:cs typeface="Meiryo UI" pitchFamily="50" charset="-128"/>
              </a:rPr>
              <a:t>2009/11</a:t>
            </a:r>
            <a:r>
              <a:rPr lang="zh-CN" altLang="en-US" sz="1400" b="1" dirty="0" smtClean="0">
                <a:latin typeface="Meiryo UI" pitchFamily="50" charset="-128"/>
                <a:ea typeface="Meiryo UI" pitchFamily="50" charset="-128"/>
                <a:cs typeface="Meiryo UI" pitchFamily="50" charset="-128"/>
              </a:rPr>
              <a:t>　青山学院学術褒賞（中央</a:t>
            </a:r>
            <a:endParaRPr lang="en-US" altLang="zh-CN" sz="1400" b="1" dirty="0" smtClean="0">
              <a:latin typeface="Meiryo UI" pitchFamily="50" charset="-128"/>
              <a:ea typeface="Meiryo UI" pitchFamily="50" charset="-128"/>
              <a:cs typeface="Meiryo UI" pitchFamily="50" charset="-128"/>
            </a:endParaRPr>
          </a:p>
          <a:p>
            <a:r>
              <a:rPr lang="en-US" altLang="zh-CN" sz="1400" b="1" dirty="0" smtClean="0">
                <a:latin typeface="Meiryo UI" pitchFamily="50" charset="-128"/>
                <a:ea typeface="Meiryo UI" pitchFamily="50" charset="-128"/>
                <a:cs typeface="Meiryo UI" pitchFamily="50" charset="-128"/>
              </a:rPr>
              <a:t>                   </a:t>
            </a:r>
            <a:r>
              <a:rPr lang="zh-CN" altLang="en-US" sz="1400" b="1" dirty="0" smtClean="0">
                <a:latin typeface="Meiryo UI" pitchFamily="50" charset="-128"/>
                <a:ea typeface="Meiryo UI" pitchFamily="50" charset="-128"/>
                <a:cs typeface="Meiryo UI" pitchFamily="50" charset="-128"/>
              </a:rPr>
              <a:t>経済社）</a:t>
            </a:r>
            <a:endParaRPr lang="en-US" altLang="zh-CN" sz="1400" b="1" dirty="0" smtClean="0">
              <a:latin typeface="Meiryo UI" pitchFamily="50" charset="-128"/>
              <a:ea typeface="Meiryo UI" pitchFamily="50" charset="-128"/>
              <a:cs typeface="Meiryo UI" pitchFamily="50" charset="-128"/>
            </a:endParaRPr>
          </a:p>
          <a:p>
            <a:pPr algn="ctr"/>
            <a:r>
              <a:rPr lang="ja-JP" altLang="en-US" sz="1400" b="1" dirty="0" smtClean="0">
                <a:latin typeface="Meiryo UI" pitchFamily="50" charset="-128"/>
                <a:ea typeface="Meiryo UI" pitchFamily="50" charset="-128"/>
                <a:cs typeface="Meiryo UI" pitchFamily="50" charset="-128"/>
              </a:rPr>
              <a:t>　他多数あり</a:t>
            </a:r>
            <a:endParaRPr lang="zh-CN" altLang="en-US" sz="1400" b="1" dirty="0">
              <a:latin typeface="Meiryo UI" pitchFamily="50" charset="-128"/>
              <a:ea typeface="Meiryo UI" pitchFamily="50" charset="-128"/>
              <a:cs typeface="Meiryo UI" pitchFamily="50" charset="-128"/>
            </a:endParaRPr>
          </a:p>
        </p:txBody>
      </p:sp>
      <p:pic>
        <p:nvPicPr>
          <p:cNvPr id="8" name="図 1" descr="Works98"/>
          <p:cNvPicPr>
            <a:picLocks noChangeAspect="1" noChangeArrowheads="1"/>
          </p:cNvPicPr>
          <p:nvPr/>
        </p:nvPicPr>
        <p:blipFill>
          <a:blip r:embed="rId2" cstate="print"/>
          <a:srcRect/>
          <a:stretch>
            <a:fillRect/>
          </a:stretch>
        </p:blipFill>
        <p:spPr bwMode="auto">
          <a:xfrm>
            <a:off x="188640" y="3923928"/>
            <a:ext cx="3203848" cy="2348880"/>
          </a:xfrm>
          <a:prstGeom prst="rect">
            <a:avLst/>
          </a:prstGeom>
          <a:noFill/>
          <a:ln w="28575">
            <a:solidFill>
              <a:srgbClr val="4F81BD"/>
            </a:solidFill>
            <a:miter lim="800000"/>
            <a:headEnd/>
            <a:tailEnd/>
          </a:ln>
        </p:spPr>
      </p:pic>
      <p:sp>
        <p:nvSpPr>
          <p:cNvPr id="9" name="Rectangle 8"/>
          <p:cNvSpPr>
            <a:spLocks noChangeArrowheads="1"/>
          </p:cNvSpPr>
          <p:nvPr/>
        </p:nvSpPr>
        <p:spPr bwMode="auto">
          <a:xfrm>
            <a:off x="0" y="7812360"/>
            <a:ext cx="666936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pPr>
            <a:r>
              <a:rPr lang="ja-JP" altLang="ja-JP" sz="2000" b="1" u="sng" dirty="0" smtClean="0">
                <a:latin typeface="Meiryo UI" pitchFamily="50" charset="-128"/>
                <a:ea typeface="Meiryo UI" pitchFamily="50" charset="-128"/>
                <a:cs typeface="Meiryo UI" pitchFamily="50" charset="-128"/>
              </a:rPr>
              <a:t>★この講演会を特にお勧めしたいあなた</a:t>
            </a:r>
            <a:endParaRPr kumimoji="1" lang="en-US" altLang="ja-JP" sz="2000" b="1" i="0" u="none" strike="noStrike" cap="none" normalizeH="0" baseline="0" dirty="0" smtClean="0">
              <a:ln>
                <a:noFill/>
              </a:ln>
              <a:effectLst/>
              <a:latin typeface="Meiryo UI" pitchFamily="50" charset="-128"/>
              <a:ea typeface="Meiryo UI" pitchFamily="50" charset="-128"/>
              <a:cs typeface="Meiryo UI" pitchFamily="50"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ja-JP" altLang="ja-JP" sz="2000" b="1" i="0" u="none" strike="noStrike" cap="none" normalizeH="0" baseline="0" dirty="0" smtClean="0">
                <a:ln>
                  <a:noFill/>
                </a:ln>
                <a:solidFill>
                  <a:srgbClr val="7030A0"/>
                </a:solidFill>
                <a:effectLst/>
                <a:latin typeface="Meiryo UI" pitchFamily="50" charset="-128"/>
                <a:ea typeface="Meiryo UI" pitchFamily="50" charset="-128"/>
                <a:cs typeface="Meiryo UI" pitchFamily="50" charset="-128"/>
              </a:rPr>
              <a:t>『</a:t>
            </a:r>
            <a:r>
              <a:rPr kumimoji="1" lang="ja-JP" sz="2000" b="1" i="0" u="none" strike="noStrike" cap="none" normalizeH="0" baseline="0" dirty="0" smtClean="0">
                <a:ln>
                  <a:noFill/>
                </a:ln>
                <a:solidFill>
                  <a:srgbClr val="7030A0"/>
                </a:solidFill>
                <a:effectLst/>
                <a:latin typeface="Meiryo UI" pitchFamily="50" charset="-128"/>
                <a:ea typeface="Meiryo UI" pitchFamily="50" charset="-128"/>
                <a:cs typeface="Meiryo UI" pitchFamily="50" charset="-128"/>
              </a:rPr>
              <a:t>目の前の仕事に追われ、それをこなすのに精一杯！今後のキャリアを考えたり、目の前の課題を考える余裕がないあなた</a:t>
            </a:r>
            <a:r>
              <a:rPr kumimoji="1" lang="ja-JP" altLang="ja-JP" sz="2000" b="1" i="0" u="none" strike="noStrike" cap="none" normalizeH="0" baseline="0" dirty="0" smtClean="0">
                <a:ln>
                  <a:noFill/>
                </a:ln>
                <a:solidFill>
                  <a:srgbClr val="7030A0"/>
                </a:solidFill>
                <a:effectLst/>
                <a:latin typeface="Meiryo UI" pitchFamily="50" charset="-128"/>
                <a:ea typeface="Meiryo UI" pitchFamily="50" charset="-128"/>
                <a:cs typeface="Meiryo UI" pitchFamily="50" charset="-128"/>
              </a:rPr>
              <a:t>』</a:t>
            </a:r>
            <a:endParaRPr kumimoji="1" lang="en-US" altLang="ja-JP" sz="2000" b="1" i="0" u="none" strike="noStrike" cap="none" normalizeH="0" baseline="0" dirty="0" smtClean="0">
              <a:ln>
                <a:noFill/>
              </a:ln>
              <a:solidFill>
                <a:srgbClr val="7030A0"/>
              </a:solidFill>
              <a:effectLst/>
              <a:latin typeface="Meiryo UI" pitchFamily="50" charset="-128"/>
              <a:ea typeface="Meiryo UI" pitchFamily="50" charset="-128"/>
              <a:cs typeface="Meiryo UI" pitchFamily="50" charset="-128"/>
            </a:endParaRPr>
          </a:p>
        </p:txBody>
      </p:sp>
      <p:sp>
        <p:nvSpPr>
          <p:cNvPr id="10" name="正方形/長方形 9"/>
          <p:cNvSpPr/>
          <p:nvPr/>
        </p:nvSpPr>
        <p:spPr>
          <a:xfrm>
            <a:off x="0" y="2627784"/>
            <a:ext cx="6858000" cy="307777"/>
          </a:xfrm>
          <a:prstGeom prst="rect">
            <a:avLst/>
          </a:prstGeom>
        </p:spPr>
        <p:txBody>
          <a:bodyPr wrap="square">
            <a:spAutoFit/>
          </a:bodyPr>
          <a:lstStyle/>
          <a:p>
            <a:pPr lvl="0" algn="just" fontAlgn="base">
              <a:spcBef>
                <a:spcPct val="0"/>
              </a:spcBef>
              <a:spcAft>
                <a:spcPct val="0"/>
              </a:spcAft>
            </a:pPr>
            <a:r>
              <a:rPr lang="en-US" altLang="ja-JP" sz="1400" b="1" dirty="0" smtClean="0">
                <a:solidFill>
                  <a:srgbClr val="7030A0"/>
                </a:solidFill>
                <a:latin typeface="Meiryo UI" pitchFamily="50" charset="-128"/>
                <a:ea typeface="Meiryo UI" pitchFamily="50" charset="-128"/>
                <a:cs typeface="Meiryo UI" pitchFamily="50" charset="-128"/>
              </a:rPr>
              <a:t>※</a:t>
            </a:r>
            <a:r>
              <a:rPr lang="en-US" altLang="ja-JP" sz="1400" b="1" u="sng" dirty="0" smtClean="0">
                <a:solidFill>
                  <a:srgbClr val="7030A0"/>
                </a:solidFill>
                <a:latin typeface="Meiryo UI" pitchFamily="50" charset="-128"/>
                <a:ea typeface="Meiryo UI" pitchFamily="50" charset="-128"/>
                <a:cs typeface="Meiryo UI" pitchFamily="50" charset="-128"/>
              </a:rPr>
              <a:t>Live</a:t>
            </a:r>
            <a:r>
              <a:rPr lang="ja-JP" altLang="en-US" sz="1400" b="1" u="sng" dirty="0" smtClean="0">
                <a:solidFill>
                  <a:srgbClr val="7030A0"/>
                </a:solidFill>
                <a:latin typeface="Meiryo UI" pitchFamily="50" charset="-128"/>
                <a:ea typeface="Meiryo UI" pitchFamily="50" charset="-128"/>
                <a:cs typeface="Meiryo UI" pitchFamily="50" charset="-128"/>
              </a:rPr>
              <a:t>中継配信を行います。会場にお越しになれない方は、</a:t>
            </a:r>
            <a:r>
              <a:rPr lang="en-US" altLang="ja-JP" sz="1400" b="1" u="sng" dirty="0" smtClean="0">
                <a:solidFill>
                  <a:srgbClr val="7030A0"/>
                </a:solidFill>
                <a:latin typeface="Meiryo UI" pitchFamily="50" charset="-128"/>
                <a:ea typeface="Meiryo UI" pitchFamily="50" charset="-128"/>
                <a:cs typeface="Meiryo UI" pitchFamily="50" charset="-128"/>
              </a:rPr>
              <a:t>Live Meeting</a:t>
            </a:r>
            <a:r>
              <a:rPr lang="ja-JP" altLang="en-US" sz="1400" b="1" u="sng" dirty="0" smtClean="0">
                <a:solidFill>
                  <a:srgbClr val="7030A0"/>
                </a:solidFill>
                <a:latin typeface="Meiryo UI" pitchFamily="50" charset="-128"/>
                <a:ea typeface="Meiryo UI" pitchFamily="50" charset="-128"/>
                <a:cs typeface="Meiryo UI" pitchFamily="50" charset="-128"/>
              </a:rPr>
              <a:t>へご参加下さい。</a:t>
            </a:r>
            <a:endParaRPr lang="en-US" altLang="ja-JP" sz="1400" b="1" dirty="0" smtClean="0">
              <a:solidFill>
                <a:srgbClr val="7030A0"/>
              </a:solidFill>
              <a:latin typeface="Arial" pitchFamily="34" charset="0"/>
              <a:ea typeface="ＭＳ Ｐゴシック" pitchFamily="50" charset="-128"/>
              <a:cs typeface="ＭＳ Ｐゴシック" pitchFamily="50" charset="-128"/>
            </a:endParaRPr>
          </a:p>
        </p:txBody>
      </p:sp>
      <p:sp>
        <p:nvSpPr>
          <p:cNvPr id="11" name="Text Box 13"/>
          <p:cNvSpPr txBox="1">
            <a:spLocks noChangeArrowheads="1"/>
          </p:cNvSpPr>
          <p:nvPr/>
        </p:nvSpPr>
        <p:spPr bwMode="auto">
          <a:xfrm>
            <a:off x="1131752" y="8805446"/>
            <a:ext cx="5726248" cy="338554"/>
          </a:xfrm>
          <a:prstGeom prst="rect">
            <a:avLst/>
          </a:prstGeom>
          <a:noFill/>
          <a:ln w="9525">
            <a:noFill/>
            <a:miter lim="800000"/>
            <a:headEnd/>
            <a:tailEnd/>
          </a:ln>
        </p:spPr>
        <p:txBody>
          <a:bodyPr wrap="none">
            <a:spAutoFit/>
          </a:bodyPr>
          <a:lstStyle/>
          <a:p>
            <a:r>
              <a:rPr lang="ja-JP" altLang="en-US" sz="1600" b="1" dirty="0">
                <a:latin typeface="メイリオ" pitchFamily="50" charset="-128"/>
                <a:ea typeface="メイリオ" pitchFamily="50" charset="-128"/>
                <a:cs typeface="メイリオ" pitchFamily="50" charset="-128"/>
              </a:rPr>
              <a:t>　</a:t>
            </a:r>
            <a:r>
              <a:rPr lang="ja-JP" altLang="en-US" sz="1600" b="1" dirty="0" smtClean="0">
                <a:latin typeface="メイリオ" pitchFamily="50" charset="-128"/>
                <a:ea typeface="メイリオ" pitchFamily="50" charset="-128"/>
                <a:cs typeface="メイリオ" pitchFamily="50" charset="-128"/>
              </a:rPr>
              <a:t>  ピープルプロジェクト </a:t>
            </a:r>
            <a:r>
              <a:rPr lang="ja-JP" altLang="en-US" sz="1600" b="1" dirty="0">
                <a:latin typeface="メイリオ" pitchFamily="50" charset="-128"/>
                <a:ea typeface="メイリオ" pitchFamily="50" charset="-128"/>
                <a:cs typeface="メイリオ" pitchFamily="50" charset="-128"/>
              </a:rPr>
              <a:t>キャリア・能力開発プロジェクト</a:t>
            </a:r>
          </a:p>
        </p:txBody>
      </p:sp>
      <p:sp>
        <p:nvSpPr>
          <p:cNvPr id="12" name="Rectangle 4"/>
          <p:cNvSpPr>
            <a:spLocks noChangeArrowheads="1"/>
          </p:cNvSpPr>
          <p:nvPr/>
        </p:nvSpPr>
        <p:spPr bwMode="auto">
          <a:xfrm>
            <a:off x="0" y="6372200"/>
            <a:ext cx="6858000"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内容</a:t>
            </a:r>
            <a:r>
              <a:rPr kumimoji="1" lang="ja-JP"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ja-JP"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ja-JP"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変化の激しい現代においては</a:t>
            </a:r>
            <a:r>
              <a:rPr kumimoji="1" lang="ja-JP" altLang="en-US"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、キャリア形成が計画どおりにいかない</a:t>
            </a:r>
            <a:r>
              <a:rPr kumimoji="1" lang="ja-JP"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方が多いのです。</a:t>
            </a:r>
            <a:endParaRPr kumimoji="1" lang="ja-JP" b="1"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ja-JP"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では我々はどのように考えてキャリアを考えて行けばよいのでしょうか？我々が知っておくべき大切なことをお伝えいたします。</a:t>
            </a:r>
            <a:endParaRPr kumimoji="1" lang="ja-JP" b="1"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TotalTime>
  <Words>175</Words>
  <Application>Microsoft Office PowerPoint</Application>
  <PresentationFormat>画面に合わせる (4:3)</PresentationFormat>
  <Paragraphs>25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GlaxoSmithKline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nyk51629</dc:creator>
  <cp:lastModifiedBy>FJ-USER</cp:lastModifiedBy>
  <cp:revision>14</cp:revision>
  <dcterms:created xsi:type="dcterms:W3CDTF">2016-10-14T00:54:03Z</dcterms:created>
  <dcterms:modified xsi:type="dcterms:W3CDTF">2016-10-24T08:35:59Z</dcterms:modified>
</cp:coreProperties>
</file>